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matic SC"/>
      <p:regular r:id="rId54"/>
      <p:bold r:id="rId55"/>
    </p:embeddedFont>
    <p:embeddedFont>
      <p:font typeface="Roboto Condensed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8B050F-24E2-4636-9364-4462664AA397}">
  <a:tblStyle styleId="{B78B050F-24E2-4636-9364-4462664AA3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BB5F239-A65A-4249-B61E-91756A0C83B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bold.fntdata"/><Relationship Id="rId10" Type="http://schemas.openxmlformats.org/officeDocument/2006/relationships/slide" Target="slides/slide5.xml"/><Relationship Id="rId54" Type="http://schemas.openxmlformats.org/officeDocument/2006/relationships/font" Target="fonts/AmaticSC-regular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regular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c8fb7f53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2c8fb7f53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d53557b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d53557b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0d5355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0d5355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0d53557b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0d53557b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d53557b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d53557b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0d53557b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0d53557b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0d53557b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0d53557b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d53557b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0d53557b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0d53557b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0d53557b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0d53557b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0d53557b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8f4893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8f4893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0d53557b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0d53557b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0d53557b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0d53557b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0d53557b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0d53557b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0d53557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0d53557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0d53557b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0d53557b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0d53557b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0d53557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0d53557b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0d53557b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0d53557b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0d53557b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0d53557b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0d53557b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0d53557b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0d53557b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c8fb7f53_0_3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c8fb7f53_0_3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0d53557b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0d53557b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18f4893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18f4893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18f4893d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18f4893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22198a46b_0_6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22198a46b_0_6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25ed9ac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25ed9ac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25ed9a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25ed9a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5ed9ac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25ed9ac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25ed9ac5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25ed9ac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25ed9ac5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25ed9ac5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25ed9ac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25ed9ac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22198a46b_0_6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22198a46b_0_6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25ed9ac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25ed9ac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25ed9ac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25ed9ac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43f13877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43f13877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43f1387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43f1387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43f1387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43f1387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43f13877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43f13877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18f4893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18f4893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18f4893d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18f4893d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2c8fb7f53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2c8fb7f53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22198a46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22198a46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d5355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d5355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d53557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d53557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d53557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0d53557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d53557b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0d53557b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98" name="Google Shape;98;p19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4201473" y="2616084"/>
            <a:ext cx="741054" cy="1077178"/>
            <a:chOff x="2446425" y="1033300"/>
            <a:chExt cx="1176650" cy="1710350"/>
          </a:xfrm>
        </p:grpSpPr>
        <p:sp>
          <p:nvSpPr>
            <p:cNvPr id="111" name="Google Shape;111;p19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2531025" y="3544933"/>
            <a:ext cx="4082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1155050" y="488450"/>
            <a:ext cx="67863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Anomaly &amp; Fraud Detection Credit card from customer’s factors</a:t>
            </a:r>
            <a:endParaRPr sz="5200">
              <a:highlight>
                <a:schemeClr val="dk1"/>
              </a:highlight>
            </a:endParaRP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There is </a:t>
            </a: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1 Impostor</a:t>
            </a:r>
            <a:r>
              <a:rPr lang="en">
                <a:highlight>
                  <a:schemeClr val="dk1"/>
                </a:highlight>
              </a:rPr>
              <a:t> among us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163" name="Google Shape;163;p28"/>
          <p:cNvGrpSpPr/>
          <p:nvPr/>
        </p:nvGrpSpPr>
        <p:grpSpPr>
          <a:xfrm>
            <a:off x="4089429" y="3151473"/>
            <a:ext cx="998976" cy="1452087"/>
            <a:chOff x="2446425" y="1033300"/>
            <a:chExt cx="1176650" cy="1710350"/>
          </a:xfrm>
        </p:grpSpPr>
        <p:sp>
          <p:nvSpPr>
            <p:cNvPr id="164" name="Google Shape;164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3121534" y="3101886"/>
            <a:ext cx="851071" cy="1237096"/>
            <a:chOff x="2446425" y="1033300"/>
            <a:chExt cx="1176650" cy="1710350"/>
          </a:xfrm>
        </p:grpSpPr>
        <p:sp>
          <p:nvSpPr>
            <p:cNvPr id="171" name="Google Shape;171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2262126" y="3039623"/>
            <a:ext cx="742584" cy="1079402"/>
            <a:chOff x="2446425" y="1033300"/>
            <a:chExt cx="1176650" cy="1710350"/>
          </a:xfrm>
        </p:grpSpPr>
        <p:sp>
          <p:nvSpPr>
            <p:cNvPr id="178" name="Google Shape;178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1524620" y="2868504"/>
            <a:ext cx="620683" cy="902210"/>
            <a:chOff x="2446425" y="1033300"/>
            <a:chExt cx="1176650" cy="1710350"/>
          </a:xfrm>
        </p:grpSpPr>
        <p:sp>
          <p:nvSpPr>
            <p:cNvPr id="185" name="Google Shape;185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8"/>
          <p:cNvGrpSpPr/>
          <p:nvPr/>
        </p:nvGrpSpPr>
        <p:grpSpPr>
          <a:xfrm flipH="1">
            <a:off x="5205219" y="3101886"/>
            <a:ext cx="851071" cy="1237096"/>
            <a:chOff x="2446425" y="1033300"/>
            <a:chExt cx="1176650" cy="1710350"/>
          </a:xfrm>
        </p:grpSpPr>
        <p:sp>
          <p:nvSpPr>
            <p:cNvPr id="192" name="Google Shape;192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8"/>
          <p:cNvGrpSpPr/>
          <p:nvPr/>
        </p:nvGrpSpPr>
        <p:grpSpPr>
          <a:xfrm flipH="1">
            <a:off x="6173114" y="3039623"/>
            <a:ext cx="742584" cy="1079402"/>
            <a:chOff x="2446425" y="1033300"/>
            <a:chExt cx="1176650" cy="1710350"/>
          </a:xfrm>
        </p:grpSpPr>
        <p:sp>
          <p:nvSpPr>
            <p:cNvPr id="199" name="Google Shape;199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 flipH="1">
            <a:off x="7032522" y="2868504"/>
            <a:ext cx="620683" cy="902210"/>
            <a:chOff x="2446425" y="1033300"/>
            <a:chExt cx="1176650" cy="1710350"/>
          </a:xfrm>
        </p:grpSpPr>
        <p:sp>
          <p:nvSpPr>
            <p:cNvPr id="206" name="Google Shape;206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7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8" name="Google Shape;348;p37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0" name="Google Shape;350;p37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6" name="Google Shape;356;p37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6" cy="488624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40" y="128624"/>
            <a:ext cx="686072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88" y="128625"/>
            <a:ext cx="694161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75" y="128625"/>
            <a:ext cx="691307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63" y="1011725"/>
            <a:ext cx="5709277" cy="40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0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42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1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855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43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2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4" cy="14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0" name="Google Shape;400;p44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3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14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3</a:t>
            </a:r>
            <a:endParaRPr/>
          </a:p>
        </p:txBody>
      </p:sp>
      <p:sp>
        <p:nvSpPr>
          <p:cNvPr id="407" name="Google Shape;407;p45"/>
          <p:cNvSpPr/>
          <p:nvPr/>
        </p:nvSpPr>
        <p:spPr>
          <a:xfrm>
            <a:off x="3335625" y="1670725"/>
            <a:ext cx="410100" cy="3102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5615575" y="3978025"/>
            <a:ext cx="4101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1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6" cy="22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6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4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6"/>
          <p:cNvSpPr txBox="1"/>
          <p:nvPr>
            <p:ph idx="2" type="subTitle"/>
          </p:nvPr>
        </p:nvSpPr>
        <p:spPr>
          <a:xfrm>
            <a:off x="6019375" y="3419975"/>
            <a:ext cx="31302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count of Card 4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Discover: </a:t>
            </a:r>
            <a:r>
              <a:rPr lang="en" sz="1400">
                <a:solidFill>
                  <a:srgbClr val="FFFF00"/>
                </a:solidFill>
              </a:rPr>
              <a:t>1.13%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Visa: </a:t>
            </a:r>
            <a:r>
              <a:rPr lang="en" sz="1400">
                <a:solidFill>
                  <a:srgbClr val="FFFF00"/>
                </a:solidFill>
              </a:rPr>
              <a:t>65.16%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Mastercard: </a:t>
            </a:r>
            <a:r>
              <a:rPr lang="en" sz="1400">
                <a:solidFill>
                  <a:srgbClr val="FFFF00"/>
                </a:solidFill>
              </a:rPr>
              <a:t>32.04%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American Express: </a:t>
            </a:r>
            <a:r>
              <a:rPr lang="en" sz="1400">
                <a:solidFill>
                  <a:srgbClr val="FFFF00"/>
                </a:solidFill>
              </a:rPr>
              <a:t>1.41%</a:t>
            </a:r>
            <a:endParaRPr sz="1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1072450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4678513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4678513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072438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2" name="Google Shape;222;p29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Evaluation</a:t>
            </a:r>
            <a:r>
              <a:rPr lang="en"/>
              <a:t> Model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3" name="Google Shape;223;p29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Steps for management the data and evaluate the models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4" name="Google Shape;224;p29"/>
          <p:cNvSpPr txBox="1"/>
          <p:nvPr>
            <p:ph idx="4" type="subTitle"/>
          </p:nvPr>
        </p:nvSpPr>
        <p:spPr>
          <a:xfrm>
            <a:off x="1979025" y="1912550"/>
            <a:ext cx="25854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Describe the factors</a:t>
            </a:r>
            <a:br>
              <a:rPr lang="en"/>
            </a:br>
            <a:r>
              <a:rPr lang="en"/>
              <a:t>Of Fraud &amp; Not Fraud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9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9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Recommend and conclude the factors of Fraud data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8" name="Google Shape;228;p29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models are the best for evaluation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9" name="Google Shape;229;p29"/>
          <p:cNvSpPr txBox="1"/>
          <p:nvPr>
            <p:ph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29"/>
          <p:cNvSpPr txBox="1"/>
          <p:nvPr>
            <p:ph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1" name="Google Shape;231;p29"/>
          <p:cNvSpPr txBox="1"/>
          <p:nvPr>
            <p:ph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29"/>
          <p:cNvSpPr txBox="1"/>
          <p:nvPr>
            <p:ph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699" cy="386591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4)</a:t>
            </a:r>
            <a:endParaRPr/>
          </a:p>
        </p:txBody>
      </p:sp>
      <p:cxnSp>
        <p:nvCxnSpPr>
          <p:cNvPr id="424" name="Google Shape;424;p47"/>
          <p:cNvCxnSpPr/>
          <p:nvPr/>
        </p:nvCxnSpPr>
        <p:spPr>
          <a:xfrm rot="10800000">
            <a:off x="1374175" y="3277475"/>
            <a:ext cx="2692800" cy="875400"/>
          </a:xfrm>
          <a:prstGeom prst="bentConnector3">
            <a:avLst>
              <a:gd fmla="val 4485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5" name="Google Shape;425;p47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Discover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7.73%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92.27%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 flipH="1">
            <a:off x="1318750" y="1626400"/>
            <a:ext cx="1651200" cy="421200"/>
          </a:xfrm>
          <a:prstGeom prst="bentConnector3">
            <a:avLst>
              <a:gd fmla="val 5435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7" name="Google Shape;427;p47"/>
          <p:cNvSpPr txBox="1"/>
          <p:nvPr/>
        </p:nvSpPr>
        <p:spPr>
          <a:xfrm>
            <a:off x="90400" y="31367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Mastercard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8" name="Google Shape;428;p47"/>
          <p:cNvCxnSpPr/>
          <p:nvPr/>
        </p:nvCxnSpPr>
        <p:spPr>
          <a:xfrm rot="5400000">
            <a:off x="5152600" y="1881125"/>
            <a:ext cx="2283000" cy="1994400"/>
          </a:xfrm>
          <a:prstGeom prst="bentConnector3">
            <a:avLst>
              <a:gd fmla="val 2816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Visa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AmericanExpress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2.87%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97.13%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1" name="Google Shape;431;p47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00" y="26019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75" y="665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150" y="66525"/>
            <a:ext cx="3458536" cy="24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575" y="2601915"/>
            <a:ext cx="3458627" cy="244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6" cy="149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7" name="Google Shape;447;p49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5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5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5</a:t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7762575" y="1703975"/>
            <a:ext cx="410100" cy="3069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2701275" y="3978025"/>
            <a:ext cx="2439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1011725"/>
            <a:ext cx="5709277" cy="40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sp>
        <p:nvSpPr>
          <p:cNvPr id="462" name="Google Shape;462;p51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6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51"/>
          <p:cNvSpPr txBox="1"/>
          <p:nvPr>
            <p:ph idx="2" type="subTitle"/>
          </p:nvPr>
        </p:nvSpPr>
        <p:spPr>
          <a:xfrm>
            <a:off x="6019375" y="3343775"/>
            <a:ext cx="31302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count of Card 6</a:t>
            </a:r>
            <a:endParaRPr sz="19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25.23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74.50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Debit/Credit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0.01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Charge Card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5" cy="23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49" y="1099825"/>
            <a:ext cx="5165699" cy="38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6)</a:t>
            </a:r>
            <a:endParaRPr/>
          </a:p>
        </p:txBody>
      </p:sp>
      <p:cxnSp>
        <p:nvCxnSpPr>
          <p:cNvPr id="471" name="Google Shape;471;p52"/>
          <p:cNvCxnSpPr/>
          <p:nvPr/>
        </p:nvCxnSpPr>
        <p:spPr>
          <a:xfrm flipH="1">
            <a:off x="1163875" y="3476125"/>
            <a:ext cx="2903100" cy="354600"/>
          </a:xfrm>
          <a:prstGeom prst="bentConnector3">
            <a:avLst>
              <a:gd fmla="val 610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2" name="Google Shape;472;p52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3" name="Google Shape;473;p52"/>
          <p:cNvCxnSpPr/>
          <p:nvPr/>
        </p:nvCxnSpPr>
        <p:spPr>
          <a:xfrm flipH="1">
            <a:off x="1152750" y="1669900"/>
            <a:ext cx="1872600" cy="35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4" name="Google Shape;474;p52"/>
          <p:cNvSpPr txBox="1"/>
          <p:nvPr/>
        </p:nvSpPr>
        <p:spPr>
          <a:xfrm>
            <a:off x="90400" y="3679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5" name="Google Shape;475;p52"/>
          <p:cNvCxnSpPr/>
          <p:nvPr/>
        </p:nvCxnSpPr>
        <p:spPr>
          <a:xfrm rot="5400000">
            <a:off x="4970200" y="2008325"/>
            <a:ext cx="2592600" cy="2049600"/>
          </a:xfrm>
          <a:prstGeom prst="bentConnector3">
            <a:avLst>
              <a:gd fmla="val 3161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2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Debit/Credit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Charge 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8" name="Google Shape;478;p52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406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094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102" cy="488626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319250"/>
            <a:ext cx="6569725" cy="35871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95" name="Google Shape;495;p55"/>
          <p:cNvSpPr txBox="1"/>
          <p:nvPr>
            <p:ph idx="1" type="subTitle"/>
          </p:nvPr>
        </p:nvSpPr>
        <p:spPr>
          <a:xfrm>
            <a:off x="6813100" y="1319250"/>
            <a:ext cx="21627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This graph is the ratio for each type of email. The popular email is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.</a:t>
            </a:r>
            <a:endParaRPr b="0"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There are 59 types of email. They are grouped into 4 groups are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‘Yahoo’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‘Microsoft’</a:t>
            </a:r>
            <a:r>
              <a:rPr b="0" lang="en" sz="1400">
                <a:solidFill>
                  <a:srgbClr val="F3F3F3"/>
                </a:solidFill>
              </a:rPr>
              <a:t> and </a:t>
            </a:r>
            <a:r>
              <a:rPr b="0" lang="en" sz="1400">
                <a:solidFill>
                  <a:srgbClr val="00FF00"/>
                </a:solidFill>
              </a:rPr>
              <a:t>‘Others’</a:t>
            </a:r>
            <a:r>
              <a:rPr b="0" lang="en" sz="1400">
                <a:solidFill>
                  <a:srgbClr val="F3F3F3"/>
                </a:solidFill>
              </a:rPr>
              <a:t>. ‘Others’ is the group of emails that has more than 2000 email’s customers.</a:t>
            </a:r>
            <a:r>
              <a:rPr b="0" lang="en">
                <a:solidFill>
                  <a:srgbClr val="F3F3F3"/>
                </a:solidFill>
              </a:rPr>
              <a:t> </a:t>
            </a:r>
            <a:endParaRPr b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50" y="1252449"/>
            <a:ext cx="7082699" cy="3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cxnSp>
        <p:nvCxnSpPr>
          <p:cNvPr id="502" name="Google Shape;502;p56"/>
          <p:cNvCxnSpPr/>
          <p:nvPr/>
        </p:nvCxnSpPr>
        <p:spPr>
          <a:xfrm flipH="1">
            <a:off x="1141600" y="3521300"/>
            <a:ext cx="1119300" cy="55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3" name="Google Shape;503;p56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4.35%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95.65%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4" name="Google Shape;504;p56"/>
          <p:cNvCxnSpPr/>
          <p:nvPr/>
        </p:nvCxnSpPr>
        <p:spPr>
          <a:xfrm rot="10800000">
            <a:off x="1152675" y="2024575"/>
            <a:ext cx="2094300" cy="25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5" name="Google Shape;505;p56"/>
          <p:cNvSpPr txBox="1"/>
          <p:nvPr/>
        </p:nvSpPr>
        <p:spPr>
          <a:xfrm>
            <a:off x="90400" y="38792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Yahoo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2.25%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6" name="Google Shape;506;p56"/>
          <p:cNvCxnSpPr/>
          <p:nvPr/>
        </p:nvCxnSpPr>
        <p:spPr>
          <a:xfrm rot="10800000">
            <a:off x="4510275" y="1737625"/>
            <a:ext cx="2770200" cy="45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6"/>
          <p:cNvSpPr txBox="1"/>
          <p:nvPr/>
        </p:nvSpPr>
        <p:spPr>
          <a:xfrm>
            <a:off x="7330800" y="2024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Microsoft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5.33%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94.67%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7330800" y="34437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Others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2.98%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9" name="Google Shape;509;p56"/>
          <p:cNvCxnSpPr/>
          <p:nvPr/>
        </p:nvCxnSpPr>
        <p:spPr>
          <a:xfrm rot="10800000">
            <a:off x="5031050" y="3111350"/>
            <a:ext cx="2271600" cy="47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2" type="subTitle"/>
          </p:nvPr>
        </p:nvSpPr>
        <p:spPr>
          <a:xfrm>
            <a:off x="720000" y="1884050"/>
            <a:ext cx="53370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factors or behavior of fraudulent </a:t>
            </a:r>
            <a:r>
              <a:rPr lang="en" sz="2200"/>
              <a:t>customer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To classify and predict new transaction automatically.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models are the best efficient to predict fraud.</a:t>
            </a:r>
            <a:endParaRPr sz="2200"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368825"/>
            <a:ext cx="77040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</a:t>
            </a:r>
            <a:endParaRPr/>
          </a:p>
        </p:txBody>
      </p:sp>
      <p:grpSp>
        <p:nvGrpSpPr>
          <p:cNvPr id="239" name="Google Shape;239;p30"/>
          <p:cNvGrpSpPr/>
          <p:nvPr/>
        </p:nvGrpSpPr>
        <p:grpSpPr>
          <a:xfrm>
            <a:off x="6325238" y="1398425"/>
            <a:ext cx="2894775" cy="2902348"/>
            <a:chOff x="3124838" y="1627025"/>
            <a:chExt cx="2894775" cy="2902348"/>
          </a:xfrm>
        </p:grpSpPr>
        <p:grpSp>
          <p:nvGrpSpPr>
            <p:cNvPr id="240" name="Google Shape;240;p30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241" name="Google Shape;241;p30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242" name="Google Shape;242;p30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0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0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0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6" name="Google Shape;246;p30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30"/>
            <p:cNvGrpSpPr/>
            <p:nvPr/>
          </p:nvGrpSpPr>
          <p:grpSpPr>
            <a:xfrm flipH="1">
              <a:off x="4075634" y="3209032"/>
              <a:ext cx="992740" cy="963358"/>
              <a:chOff x="2446425" y="1033300"/>
              <a:chExt cx="1176650" cy="1141825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30"/>
          <p:cNvSpPr/>
          <p:nvPr/>
        </p:nvSpPr>
        <p:spPr>
          <a:xfrm>
            <a:off x="7752400" y="309230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88" y="1091100"/>
            <a:ext cx="4848137" cy="3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(Device Type)</a:t>
            </a:r>
            <a:endParaRPr/>
          </a:p>
        </p:txBody>
      </p:sp>
      <p:cxnSp>
        <p:nvCxnSpPr>
          <p:cNvPr id="516" name="Google Shape;516;p57"/>
          <p:cNvCxnSpPr/>
          <p:nvPr/>
        </p:nvCxnSpPr>
        <p:spPr>
          <a:xfrm rot="10800000">
            <a:off x="2037925" y="1672925"/>
            <a:ext cx="3246600" cy="1839300"/>
          </a:xfrm>
          <a:prstGeom prst="bentConnector3">
            <a:avLst>
              <a:gd fmla="val 4027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57"/>
          <p:cNvSpPr txBox="1"/>
          <p:nvPr/>
        </p:nvSpPr>
        <p:spPr>
          <a:xfrm>
            <a:off x="5395325" y="33551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Mobile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10.17%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89.83%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5461825" y="40889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6.52%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93.48%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9" name="Google Shape;519;p57"/>
          <p:cNvCxnSpPr/>
          <p:nvPr/>
        </p:nvCxnSpPr>
        <p:spPr>
          <a:xfrm flipH="1">
            <a:off x="3877325" y="4232500"/>
            <a:ext cx="1518000" cy="2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" name="Google Shape;5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350" y="1091100"/>
            <a:ext cx="1843137" cy="22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>
            <p:ph idx="2" type="subTitle"/>
          </p:nvPr>
        </p:nvSpPr>
        <p:spPr>
          <a:xfrm>
            <a:off x="7275025" y="1091100"/>
            <a:ext cx="19452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Total count of device type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Mobile</a:t>
            </a:r>
            <a:r>
              <a:rPr lang="en" sz="1300"/>
              <a:t>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9.42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Desktop: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14.42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Null value</a:t>
            </a:r>
            <a:r>
              <a:rPr lang="en" sz="1300"/>
              <a:t>: </a:t>
            </a:r>
            <a:r>
              <a:rPr lang="en" sz="1300">
                <a:solidFill>
                  <a:srgbClr val="FFFF00"/>
                </a:solidFill>
              </a:rPr>
              <a:t>76.16</a:t>
            </a:r>
            <a:r>
              <a:rPr lang="en" sz="1300">
                <a:solidFill>
                  <a:srgbClr val="FFFF00"/>
                </a:solidFill>
              </a:rPr>
              <a:t>%</a:t>
            </a:r>
            <a:endParaRPr sz="1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/>
          <p:nvPr/>
        </p:nvSpPr>
        <p:spPr>
          <a:xfrm>
            <a:off x="4108650" y="7004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 txBox="1"/>
          <p:nvPr>
            <p:ph type="title"/>
          </p:nvPr>
        </p:nvSpPr>
        <p:spPr>
          <a:xfrm>
            <a:off x="2106513" y="1747650"/>
            <a:ext cx="485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Models</a:t>
            </a:r>
            <a:endParaRPr/>
          </a:p>
        </p:txBody>
      </p:sp>
      <p:sp>
        <p:nvSpPr>
          <p:cNvPr id="528" name="Google Shape;528;p58"/>
          <p:cNvSpPr txBox="1"/>
          <p:nvPr>
            <p:ph idx="2" type="title"/>
          </p:nvPr>
        </p:nvSpPr>
        <p:spPr>
          <a:xfrm>
            <a:off x="4133925" y="8467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29" name="Google Shape;529;p58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530" name="Google Shape;530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58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537" name="Google Shape;537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8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544" name="Google Shape;544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8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551" name="Google Shape;551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8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558" name="Google Shape;558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58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565" name="Google Shape;565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58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572" name="Google Shape;572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58"/>
          <p:cNvSpPr txBox="1"/>
          <p:nvPr>
            <p:ph idx="1" type="subTitle"/>
          </p:nvPr>
        </p:nvSpPr>
        <p:spPr>
          <a:xfrm>
            <a:off x="3005650" y="2703500"/>
            <a:ext cx="3095700" cy="1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Train size: 455,920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Validation size: 118,108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Test size: 506,691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>
            <p:ph type="title"/>
          </p:nvPr>
        </p:nvSpPr>
        <p:spPr>
          <a:xfrm>
            <a:off x="1394474" y="9844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84" name="Google Shape;584;p59"/>
          <p:cNvSpPr txBox="1"/>
          <p:nvPr>
            <p:ph idx="1" type="subTitle"/>
          </p:nvPr>
        </p:nvSpPr>
        <p:spPr>
          <a:xfrm>
            <a:off x="1394475" y="1954350"/>
            <a:ext cx="32235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find the probability of which customers are </a:t>
            </a:r>
            <a:r>
              <a:rPr lang="en">
                <a:solidFill>
                  <a:srgbClr val="FF0000"/>
                </a:solidFill>
              </a:rPr>
              <a:t>fraud</a:t>
            </a:r>
            <a:r>
              <a:rPr lang="en"/>
              <a:t> by our models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Decision Tree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RandomForest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Gradient Boosting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AutoEncoder</a:t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585" name="Google Shape;585;p59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586" name="Google Shape;586;p59"/>
            <p:cNvSpPr/>
            <p:nvPr/>
          </p:nvSpPr>
          <p:spPr>
            <a:xfrm>
              <a:off x="5686721" y="1540347"/>
              <a:ext cx="2062831" cy="2062796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cap="flat" cmpd="sng" w="223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6419478" y="1588953"/>
              <a:ext cx="441605" cy="765726"/>
            </a:xfrm>
            <a:custGeom>
              <a:rect b="b" l="l" r="r" t="t"/>
              <a:pathLst>
                <a:path extrusionOk="0" h="22134" w="12765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6517105" y="2597674"/>
              <a:ext cx="494743" cy="950152"/>
            </a:xfrm>
            <a:custGeom>
              <a:rect b="b" l="l" r="r" t="t"/>
              <a:pathLst>
                <a:path extrusionOk="0" h="27465" w="14301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5724638" y="2320049"/>
              <a:ext cx="881065" cy="468797"/>
            </a:xfrm>
            <a:custGeom>
              <a:rect b="b" l="l" r="r" t="t"/>
              <a:pathLst>
                <a:path extrusionOk="0" h="13551" w="25468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6848283" y="2197721"/>
              <a:ext cx="845640" cy="465891"/>
            </a:xfrm>
            <a:custGeom>
              <a:rect b="b" l="l" r="r" t="t"/>
              <a:pathLst>
                <a:path extrusionOk="0" h="13467" w="24444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5876198" y="2583248"/>
              <a:ext cx="740644" cy="826302"/>
            </a:xfrm>
            <a:custGeom>
              <a:rect b="b" l="l" r="r" t="t"/>
              <a:pathLst>
                <a:path extrusionOk="0" h="23885" w="21409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6776602" y="1672984"/>
              <a:ext cx="703143" cy="727014"/>
            </a:xfrm>
            <a:custGeom>
              <a:rect b="b" l="l" r="r" t="t"/>
              <a:pathLst>
                <a:path extrusionOk="0" h="21015" w="20325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5887338" y="1738473"/>
              <a:ext cx="717950" cy="670174"/>
            </a:xfrm>
            <a:custGeom>
              <a:rect b="b" l="l" r="r" t="t"/>
              <a:pathLst>
                <a:path extrusionOk="0" h="19372" w="20753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6788538" y="2568856"/>
              <a:ext cx="831664" cy="774374"/>
            </a:xfrm>
            <a:custGeom>
              <a:rect b="b" l="l" r="r" t="t"/>
              <a:pathLst>
                <a:path extrusionOk="0" h="22384" w="2404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59"/>
          <p:cNvGrpSpPr/>
          <p:nvPr/>
        </p:nvGrpSpPr>
        <p:grpSpPr>
          <a:xfrm>
            <a:off x="5931412" y="1785003"/>
            <a:ext cx="1573035" cy="1573484"/>
            <a:chOff x="5931412" y="1785003"/>
            <a:chExt cx="1573035" cy="1573484"/>
          </a:xfrm>
        </p:grpSpPr>
        <p:sp>
          <p:nvSpPr>
            <p:cNvPr id="596" name="Google Shape;596;p59"/>
            <p:cNvSpPr/>
            <p:nvPr/>
          </p:nvSpPr>
          <p:spPr>
            <a:xfrm>
              <a:off x="5931412" y="1785003"/>
              <a:ext cx="1573035" cy="1573484"/>
            </a:xfrm>
            <a:custGeom>
              <a:rect b="b" l="l" r="r" t="t"/>
              <a:pathLst>
                <a:path extrusionOk="0" h="45483" w="4547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6213949" y="2148700"/>
              <a:ext cx="1007960" cy="558571"/>
            </a:xfrm>
            <a:custGeom>
              <a:rect b="b" l="l" r="r" t="t"/>
              <a:pathLst>
                <a:path extrusionOk="0" h="16146" w="29136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6466458" y="2524367"/>
              <a:ext cx="159033" cy="434582"/>
            </a:xfrm>
            <a:custGeom>
              <a:rect b="b" l="l" r="r" t="t"/>
              <a:pathLst>
                <a:path extrusionOk="0" h="12562" w="4597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6431863" y="2807562"/>
              <a:ext cx="388018" cy="378954"/>
            </a:xfrm>
            <a:custGeom>
              <a:rect b="b" l="l" r="r" t="t"/>
              <a:pathLst>
                <a:path extrusionOk="0" h="10954" w="11216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0"/>
          <p:cNvSpPr txBox="1"/>
          <p:nvPr>
            <p:ph type="title"/>
          </p:nvPr>
        </p:nvSpPr>
        <p:spPr>
          <a:xfrm>
            <a:off x="720000" y="368825"/>
            <a:ext cx="7704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prediction </a:t>
            </a:r>
            <a:r>
              <a:rPr lang="en">
                <a:solidFill>
                  <a:srgbClr val="FF0000"/>
                </a:solidFill>
              </a:rPr>
              <a:t>fraud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5" name="Google Shape;605;p60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3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 flipH="1">
            <a:off x="3220650" y="1362100"/>
            <a:ext cx="2702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For Unsupervised Method </a:t>
            </a:r>
            <a:r>
              <a:rPr lang="en" sz="110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(AutoEncoder)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it predicts in the term of MSE.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 flipH="1">
            <a:off x="773699" y="223958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6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 flipH="1">
            <a:off x="773625" y="1362100"/>
            <a:ext cx="20301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EDA &amp; Cleaning the data by grouping the email, fill null value by mode and OneHotEncoding.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4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 flipH="1">
            <a:off x="4826850" y="3827949"/>
            <a:ext cx="22008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Evaluate models by ROC curve, AUC score, accuracy, precision, recall, misclassification and specificity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2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 flipH="1">
            <a:off x="2125050" y="3827950"/>
            <a:ext cx="2200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For Supervised Method </a:t>
            </a:r>
            <a:r>
              <a:rPr lang="en" sz="110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(DecisionTree or RandomForest)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using SMOTE for solving the imbalance data of training set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5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 flipH="1">
            <a:off x="6184525" y="1422451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Summary and comparison the models.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5" name="Google Shape;615;p60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6" name="Google Shape;616;p60"/>
          <p:cNvSpPr/>
          <p:nvPr/>
        </p:nvSpPr>
        <p:spPr>
          <a:xfrm>
            <a:off x="15877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60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618" name="Google Shape;618;p60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60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620" name="Google Shape;620;p60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60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60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0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60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60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6" name="Google Shape;626;p60"/>
          <p:cNvSpPr/>
          <p:nvPr/>
        </p:nvSpPr>
        <p:spPr>
          <a:xfrm>
            <a:off x="42898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0"/>
          <p:cNvSpPr/>
          <p:nvPr/>
        </p:nvSpPr>
        <p:spPr>
          <a:xfrm>
            <a:off x="564090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69919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0"/>
          <p:cNvCxnSpPr>
            <a:stCxn id="616" idx="0"/>
            <a:endCxn id="607" idx="2"/>
          </p:cNvCxnSpPr>
          <p:nvPr/>
        </p:nvCxnSpPr>
        <p:spPr>
          <a:xfrm rot="10800000">
            <a:off x="1874100" y="2589137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0" name="Google Shape;630;p60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1" name="Google Shape;631;p60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2" name="Google Shape;632;p60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3" name="Google Shape;633;p60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634" name="Google Shape;634;p60"/>
          <p:cNvGrpSpPr/>
          <p:nvPr/>
        </p:nvGrpSpPr>
        <p:grpSpPr>
          <a:xfrm>
            <a:off x="1696702" y="2907145"/>
            <a:ext cx="354778" cy="339271"/>
            <a:chOff x="5045500" y="842250"/>
            <a:chExt cx="503875" cy="481850"/>
          </a:xfrm>
        </p:grpSpPr>
        <p:sp>
          <p:nvSpPr>
            <p:cNvPr id="635" name="Google Shape;635;p6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7" name="Google Shape;637;p60"/>
          <p:cNvGrpSpPr/>
          <p:nvPr/>
        </p:nvGrpSpPr>
        <p:grpSpPr>
          <a:xfrm>
            <a:off x="5777300" y="2907036"/>
            <a:ext cx="307890" cy="339264"/>
            <a:chOff x="-41111350" y="3239100"/>
            <a:chExt cx="318200" cy="317425"/>
          </a:xfrm>
        </p:grpSpPr>
        <p:sp>
          <p:nvSpPr>
            <p:cNvPr id="638" name="Google Shape;638;p60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60"/>
          <p:cNvGrpSpPr/>
          <p:nvPr/>
        </p:nvGrpSpPr>
        <p:grpSpPr>
          <a:xfrm>
            <a:off x="4398813" y="2907022"/>
            <a:ext cx="354787" cy="339277"/>
            <a:chOff x="-5611575" y="3272950"/>
            <a:chExt cx="294600" cy="291450"/>
          </a:xfrm>
        </p:grpSpPr>
        <p:sp>
          <p:nvSpPr>
            <p:cNvPr id="643" name="Google Shape;643;p60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60"/>
          <p:cNvGrpSpPr/>
          <p:nvPr/>
        </p:nvGrpSpPr>
        <p:grpSpPr>
          <a:xfrm>
            <a:off x="7108905" y="2902045"/>
            <a:ext cx="354792" cy="349486"/>
            <a:chOff x="5049725" y="1435050"/>
            <a:chExt cx="486550" cy="481850"/>
          </a:xfrm>
        </p:grpSpPr>
        <p:sp>
          <p:nvSpPr>
            <p:cNvPr id="649" name="Google Shape;649;p6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58" name="Google Shape;658;p61"/>
          <p:cNvSpPr txBox="1"/>
          <p:nvPr/>
        </p:nvSpPr>
        <p:spPr>
          <a:xfrm>
            <a:off x="2722300" y="865325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2722300" y="1086425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105,715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1,965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91.36%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8.64%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20.96%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52.66%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92.77%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6954025" y="859013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61"/>
          <p:cNvSpPr txBox="1"/>
          <p:nvPr/>
        </p:nvSpPr>
        <p:spPr>
          <a:xfrm>
            <a:off x="6954025" y="1080113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2,684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109,095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4,862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1,467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35.57%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64.66%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95.73%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61"/>
          <p:cNvSpPr txBox="1"/>
          <p:nvPr/>
        </p:nvSpPr>
        <p:spPr>
          <a:xfrm>
            <a:off x="2722300" y="2954500"/>
            <a:ext cx="1888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GradientBoosting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61"/>
          <p:cNvSpPr txBox="1"/>
          <p:nvPr/>
        </p:nvSpPr>
        <p:spPr>
          <a:xfrm>
            <a:off x="2722300" y="3175600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2,780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98,369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15,588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1,371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85.64%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14.4%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15.14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66.97%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86.32%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61"/>
          <p:cNvSpPr txBox="1"/>
          <p:nvPr/>
        </p:nvSpPr>
        <p:spPr>
          <a:xfrm>
            <a:off x="6991850" y="2954500"/>
            <a:ext cx="2137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2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Threshold = 99.0%)</a:t>
            </a:r>
            <a:endParaRPr b="1" sz="12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6991850" y="3369325"/>
            <a:ext cx="2094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546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113,326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631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3,605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96.41%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3.59%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46.39%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13.15%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99.45%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50" y="3036000"/>
            <a:ext cx="2137151" cy="18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75" y="941525"/>
            <a:ext cx="2137150" cy="19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50" y="3033525"/>
            <a:ext cx="2151550" cy="18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25" y="941525"/>
            <a:ext cx="2151550" cy="191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3074200"/>
            <a:ext cx="3015924" cy="19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980050"/>
            <a:ext cx="3015924" cy="191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00" y="980050"/>
            <a:ext cx="3015927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2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150" y="3074200"/>
            <a:ext cx="3015949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2"/>
          <p:cNvSpPr txBox="1"/>
          <p:nvPr/>
        </p:nvSpPr>
        <p:spPr>
          <a:xfrm>
            <a:off x="90180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2"/>
          <p:cNvSpPr txBox="1"/>
          <p:nvPr/>
        </p:nvSpPr>
        <p:spPr>
          <a:xfrm>
            <a:off x="511215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p62"/>
          <p:cNvSpPr txBox="1"/>
          <p:nvPr/>
        </p:nvSpPr>
        <p:spPr>
          <a:xfrm>
            <a:off x="901800" y="3074200"/>
            <a:ext cx="1240200" cy="30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Gradient Boosting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62"/>
          <p:cNvSpPr txBox="1"/>
          <p:nvPr/>
        </p:nvSpPr>
        <p:spPr>
          <a:xfrm>
            <a:off x="5112150" y="307420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Encoder</a:t>
            </a:r>
            <a:endParaRPr/>
          </a:p>
        </p:txBody>
      </p:sp>
      <p:pic>
        <p:nvPicPr>
          <p:cNvPr id="688" name="Google Shape;6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63" y="1017725"/>
            <a:ext cx="6805076" cy="2642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D9D9D9">
                <a:alpha val="50000"/>
              </a:srgbClr>
            </a:outerShdw>
          </a:effectLst>
        </p:spPr>
      </p:pic>
      <p:sp>
        <p:nvSpPr>
          <p:cNvPr id="689" name="Google Shape;689;p63"/>
          <p:cNvSpPr txBox="1"/>
          <p:nvPr>
            <p:ph idx="4294967295" type="subTitle"/>
          </p:nvPr>
        </p:nvSpPr>
        <p:spPr>
          <a:xfrm>
            <a:off x="800350" y="3812750"/>
            <a:ext cx="76293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Autoencoders are a specific type of feedforward neural networks where the input is the same as the output. They compress the input into a lower-dimensional code and then reconstruct the output from this representation.</a:t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>
            <a:off x="1276575" y="1654475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3"/>
          <p:cNvSpPr/>
          <p:nvPr/>
        </p:nvSpPr>
        <p:spPr>
          <a:xfrm>
            <a:off x="6772500" y="1624200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63"/>
          <p:cNvGrpSpPr/>
          <p:nvPr/>
        </p:nvGrpSpPr>
        <p:grpSpPr>
          <a:xfrm flipH="1">
            <a:off x="1394032" y="1511211"/>
            <a:ext cx="851071" cy="1237096"/>
            <a:chOff x="2446425" y="1033300"/>
            <a:chExt cx="1176650" cy="1710350"/>
          </a:xfrm>
        </p:grpSpPr>
        <p:sp>
          <p:nvSpPr>
            <p:cNvPr id="693" name="Google Shape;693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63"/>
          <p:cNvGrpSpPr/>
          <p:nvPr/>
        </p:nvGrpSpPr>
        <p:grpSpPr>
          <a:xfrm flipH="1">
            <a:off x="6889969" y="1511211"/>
            <a:ext cx="851071" cy="1237096"/>
            <a:chOff x="2446425" y="1033300"/>
            <a:chExt cx="1176650" cy="1710350"/>
          </a:xfrm>
        </p:grpSpPr>
        <p:sp>
          <p:nvSpPr>
            <p:cNvPr id="700" name="Google Shape;700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63"/>
          <p:cNvSpPr/>
          <p:nvPr/>
        </p:nvSpPr>
        <p:spPr>
          <a:xfrm>
            <a:off x="1371825" y="3073700"/>
            <a:ext cx="9909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4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13" name="Google Shape;713;p64"/>
          <p:cNvSpPr txBox="1"/>
          <p:nvPr/>
        </p:nvSpPr>
        <p:spPr>
          <a:xfrm>
            <a:off x="752700" y="893900"/>
            <a:ext cx="25011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4" name="Google Shape;7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4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1,894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103,885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10,072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2,257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89.56%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10.44%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15.83%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45.63%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91.16%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64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2" y="1187975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5"/>
          <p:cNvSpPr txBox="1"/>
          <p:nvPr/>
        </p:nvSpPr>
        <p:spPr>
          <a:xfrm>
            <a:off x="752700" y="893900"/>
            <a:ext cx="26766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96.5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65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1,147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110,997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2,960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3,004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94.95%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5.05%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27.93%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27.63%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97.40%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5" name="Google Shape;7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87975"/>
            <a:ext cx="2367825" cy="21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5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27" name="Google Shape;727;p65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6"/>
          <p:cNvSpPr txBox="1"/>
          <p:nvPr/>
        </p:nvSpPr>
        <p:spPr>
          <a:xfrm>
            <a:off x="6100125" y="3331475"/>
            <a:ext cx="22344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332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113,698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259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3,819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56.18%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8.00%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66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38" name="Google Shape;738;p66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665900" y="2674050"/>
            <a:ext cx="58122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Size of data set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FF00"/>
                </a:solidFill>
              </a:rPr>
              <a:t>590,540 x 434</a:t>
            </a:r>
            <a:endParaRPr sz="8500">
              <a:solidFill>
                <a:srgbClr val="FFFF00"/>
              </a:solidFill>
            </a:endParaRPr>
          </a:p>
        </p:txBody>
      </p:sp>
      <p:sp>
        <p:nvSpPr>
          <p:cNvPr id="258" name="Google Shape;258;p31"/>
          <p:cNvSpPr txBox="1"/>
          <p:nvPr>
            <p:ph idx="1" type="subTitle"/>
          </p:nvPr>
        </p:nvSpPr>
        <p:spPr>
          <a:xfrm>
            <a:off x="1627350" y="755250"/>
            <a:ext cx="5889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data is brought from IEEE Computational Intelligence Society (IEEE-CIS) for detection of fraud and not fraud of credit card customer in Kaggle.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7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67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82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113,920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37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4,069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96.52%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68.91%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1.98%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99.97%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7" name="Google Shape;7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32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7"/>
          <p:cNvSpPr/>
          <p:nvPr/>
        </p:nvSpPr>
        <p:spPr>
          <a:xfrm>
            <a:off x="5425725" y="39353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988000" y="4443525"/>
            <a:ext cx="432000" cy="200100"/>
          </a:xfrm>
          <a:prstGeom prst="wedgeRectCallout">
            <a:avLst>
              <a:gd fmla="val 60243" name="adj1"/>
              <a:gd fmla="val -107121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67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51" name="Google Shape;751;p67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/>
          <p:nvPr>
            <p:ph type="title"/>
          </p:nvPr>
        </p:nvSpPr>
        <p:spPr>
          <a:xfrm>
            <a:off x="2105038" y="206900"/>
            <a:ext cx="4953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from evaluation model</a:t>
            </a:r>
            <a:endParaRPr/>
          </a:p>
        </p:txBody>
      </p:sp>
      <p:graphicFrame>
        <p:nvGraphicFramePr>
          <p:cNvPr id="758" name="Google Shape;758;p68"/>
          <p:cNvGraphicFramePr/>
          <p:nvPr/>
        </p:nvGraphicFramePr>
        <p:xfrm>
          <a:off x="204788" y="11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{0BB5F239-A65A-4249-B61E-91756A0C83B6}</a:tableStyleId>
              </a:tblPr>
              <a:tblGrid>
                <a:gridCol w="1057275"/>
                <a:gridCol w="590550"/>
                <a:gridCol w="762000"/>
                <a:gridCol w="685800"/>
                <a:gridCol w="647700"/>
                <a:gridCol w="857250"/>
                <a:gridCol w="1495425"/>
                <a:gridCol w="885825"/>
                <a:gridCol w="733425"/>
                <a:gridCol w="10382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Model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Accuracy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Misclassification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Precision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Recall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Specificity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AutoEncoder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90.0%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1,894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103,885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10,072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2,257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89.56%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10.44%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15.83%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45.63%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91.16%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1,147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110,997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2,960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3,004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94.95%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5.05%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27.93%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97.40%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546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113,326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631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3,605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96.41%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3.59%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46.39%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13.15%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332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113,698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3,819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56.18%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8.00%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113,920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4,069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68.91%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1.98%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Decision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Tree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105,715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1,965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20.96%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52.66%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92.77%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Forest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2,684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109,095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4,862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1,467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35.57%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64.66%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95.73%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Gradient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Boosting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2,780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98,369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15,588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1,371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85.64%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15.14%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66.97%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86.32%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68"/>
          <p:cNvSpPr/>
          <p:nvPr/>
        </p:nvSpPr>
        <p:spPr>
          <a:xfrm>
            <a:off x="6246050" y="1803525"/>
            <a:ext cx="2770500" cy="17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69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  <p:pic>
        <p:nvPicPr>
          <p:cNvPr id="766" name="Google Shape;7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2" name="Google Shape;7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0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9" name="Google Shape;7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63" y="1335763"/>
            <a:ext cx="7668474" cy="35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1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86" name="Google Shape;7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75" y="1335775"/>
            <a:ext cx="7668454" cy="35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>
            <p:ph type="title"/>
          </p:nvPr>
        </p:nvSpPr>
        <p:spPr>
          <a:xfrm>
            <a:off x="720000" y="368825"/>
            <a:ext cx="77040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in Kaggle</a:t>
            </a:r>
            <a:endParaRPr/>
          </a:p>
        </p:txBody>
      </p:sp>
      <p:sp>
        <p:nvSpPr>
          <p:cNvPr id="793" name="Google Shape;793;p73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DecisionTree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69.26%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4" name="Google Shape;794;p73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RandomForest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88.79%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5" name="Google Shape;795;p73"/>
          <p:cNvSpPr txBox="1"/>
          <p:nvPr>
            <p:ph idx="3" type="subTitle"/>
          </p:nvPr>
        </p:nvSpPr>
        <p:spPr>
          <a:xfrm>
            <a:off x="579025" y="3622550"/>
            <a:ext cx="19416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GradientBoosting</a:t>
            </a:r>
            <a:br>
              <a:rPr lang="en"/>
            </a:br>
            <a:r>
              <a:rPr lang="en"/>
              <a:t>Test Score: </a:t>
            </a:r>
            <a:br>
              <a:rPr lang="en"/>
            </a:b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88.90%</a:t>
            </a:r>
            <a:r>
              <a:rPr lang="en" sz="1800"/>
              <a:t> </a:t>
            </a:r>
            <a:endParaRPr sz="1800"/>
          </a:p>
        </p:txBody>
      </p:sp>
      <p:sp>
        <p:nvSpPr>
          <p:cNvPr id="796" name="Google Shape;796;p73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AutoEncoder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78.23%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7" name="Google Shape;797;p73"/>
          <p:cNvSpPr txBox="1"/>
          <p:nvPr>
            <p:ph idx="5" type="subTitle"/>
          </p:nvPr>
        </p:nvSpPr>
        <p:spPr>
          <a:xfrm>
            <a:off x="2674150" y="1155375"/>
            <a:ext cx="3783900" cy="568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4 models with test score in Kaggle</a:t>
            </a:r>
            <a:endParaRPr/>
          </a:p>
        </p:txBody>
      </p:sp>
      <p:grpSp>
        <p:nvGrpSpPr>
          <p:cNvPr id="798" name="Google Shape;798;p73"/>
          <p:cNvGrpSpPr/>
          <p:nvPr/>
        </p:nvGrpSpPr>
        <p:grpSpPr>
          <a:xfrm>
            <a:off x="4089429" y="2427573"/>
            <a:ext cx="998976" cy="1452087"/>
            <a:chOff x="2446425" y="1033300"/>
            <a:chExt cx="1176650" cy="1710350"/>
          </a:xfrm>
        </p:grpSpPr>
        <p:sp>
          <p:nvSpPr>
            <p:cNvPr id="799" name="Google Shape;799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73"/>
          <p:cNvGrpSpPr/>
          <p:nvPr/>
        </p:nvGrpSpPr>
        <p:grpSpPr>
          <a:xfrm>
            <a:off x="3121534" y="2377986"/>
            <a:ext cx="851071" cy="1237096"/>
            <a:chOff x="2446425" y="1033300"/>
            <a:chExt cx="1176650" cy="1710350"/>
          </a:xfrm>
        </p:grpSpPr>
        <p:sp>
          <p:nvSpPr>
            <p:cNvPr id="806" name="Google Shape;806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73"/>
          <p:cNvGrpSpPr/>
          <p:nvPr/>
        </p:nvGrpSpPr>
        <p:grpSpPr>
          <a:xfrm flipH="1">
            <a:off x="5205219" y="2377986"/>
            <a:ext cx="851071" cy="1237096"/>
            <a:chOff x="2446425" y="1033300"/>
            <a:chExt cx="1176650" cy="1710350"/>
          </a:xfrm>
        </p:grpSpPr>
        <p:sp>
          <p:nvSpPr>
            <p:cNvPr id="813" name="Google Shape;813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73"/>
          <p:cNvSpPr/>
          <p:nvPr/>
        </p:nvSpPr>
        <p:spPr>
          <a:xfrm>
            <a:off x="1373565" y="1729045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" name="Google Shape;820;p73"/>
          <p:cNvGrpSpPr/>
          <p:nvPr/>
        </p:nvGrpSpPr>
        <p:grpSpPr>
          <a:xfrm>
            <a:off x="7366816" y="1727885"/>
            <a:ext cx="450470" cy="449325"/>
            <a:chOff x="-20946600" y="3317850"/>
            <a:chExt cx="304825" cy="304050"/>
          </a:xfrm>
        </p:grpSpPr>
        <p:sp>
          <p:nvSpPr>
            <p:cNvPr id="821" name="Google Shape;821;p73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3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3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73"/>
          <p:cNvSpPr/>
          <p:nvPr/>
        </p:nvSpPr>
        <p:spPr>
          <a:xfrm>
            <a:off x="1366229" y="3307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73"/>
          <p:cNvGrpSpPr/>
          <p:nvPr/>
        </p:nvGrpSpPr>
        <p:grpSpPr>
          <a:xfrm>
            <a:off x="7366821" y="3231009"/>
            <a:ext cx="450449" cy="447007"/>
            <a:chOff x="-42617300" y="3587775"/>
            <a:chExt cx="306950" cy="310875"/>
          </a:xfrm>
        </p:grpSpPr>
        <p:sp>
          <p:nvSpPr>
            <p:cNvPr id="826" name="Google Shape;826;p73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8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74"/>
          <p:cNvGrpSpPr/>
          <p:nvPr/>
        </p:nvGrpSpPr>
        <p:grpSpPr>
          <a:xfrm>
            <a:off x="1590474" y="703726"/>
            <a:ext cx="5963070" cy="4312073"/>
            <a:chOff x="238125" y="1676700"/>
            <a:chExt cx="2045650" cy="1779275"/>
          </a:xfrm>
        </p:grpSpPr>
        <p:sp>
          <p:nvSpPr>
            <p:cNvPr id="833" name="Google Shape;833;p74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4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1F5E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4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4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4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4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4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74"/>
          <p:cNvSpPr txBox="1"/>
          <p:nvPr>
            <p:ph type="title"/>
          </p:nvPr>
        </p:nvSpPr>
        <p:spPr>
          <a:xfrm>
            <a:off x="1842150" y="-12175"/>
            <a:ext cx="54597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1" name="Google Shape;841;p74"/>
          <p:cNvSpPr txBox="1"/>
          <p:nvPr>
            <p:ph idx="1" type="subTitle"/>
          </p:nvPr>
        </p:nvSpPr>
        <p:spPr>
          <a:xfrm>
            <a:off x="2189413" y="868850"/>
            <a:ext cx="4765200" cy="28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Fraudulent transactions spend a little money but many times.</a:t>
            </a:r>
            <a:endParaRPr sz="1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transaction with </a:t>
            </a:r>
            <a:r>
              <a:rPr lang="en" sz="1200"/>
              <a:t>product C, Discovery card, credit card, Microsoft email and use a mobile have more chance to be a fraudulent transactions.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best model to predict </a:t>
            </a:r>
            <a:r>
              <a:rPr lang="en" sz="1200"/>
              <a:t>probability</a:t>
            </a:r>
            <a:r>
              <a:rPr lang="en" sz="1200"/>
              <a:t> of fraud or not fraud for this data set is Gradient Boosting.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Each company has the different criteria to </a:t>
            </a:r>
            <a:r>
              <a:rPr lang="en" sz="1200"/>
              <a:t>detect</a:t>
            </a:r>
            <a:r>
              <a:rPr lang="en" sz="1200"/>
              <a:t> fraud so, we can adjust the suitable threshold from the model’s prediction.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47" name="Google Shape;847;p7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 you have any questions?</a:t>
            </a:r>
            <a:endParaRPr sz="1600"/>
          </a:p>
        </p:txBody>
      </p:sp>
      <p:grpSp>
        <p:nvGrpSpPr>
          <p:cNvPr id="848" name="Google Shape;848;p75"/>
          <p:cNvGrpSpPr/>
          <p:nvPr/>
        </p:nvGrpSpPr>
        <p:grpSpPr>
          <a:xfrm>
            <a:off x="4909229" y="2962387"/>
            <a:ext cx="387661" cy="387661"/>
            <a:chOff x="1379798" y="1723250"/>
            <a:chExt cx="397887" cy="397887"/>
          </a:xfrm>
        </p:grpSpPr>
        <p:sp>
          <p:nvSpPr>
            <p:cNvPr id="849" name="Google Shape;849;p75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5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5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5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75"/>
          <p:cNvGrpSpPr/>
          <p:nvPr/>
        </p:nvGrpSpPr>
        <p:grpSpPr>
          <a:xfrm>
            <a:off x="3847108" y="2962387"/>
            <a:ext cx="387681" cy="387661"/>
            <a:chOff x="266768" y="1721375"/>
            <a:chExt cx="397907" cy="397887"/>
          </a:xfrm>
        </p:grpSpPr>
        <p:sp>
          <p:nvSpPr>
            <p:cNvPr id="854" name="Google Shape;854;p75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5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75"/>
          <p:cNvGrpSpPr/>
          <p:nvPr/>
        </p:nvGrpSpPr>
        <p:grpSpPr>
          <a:xfrm>
            <a:off x="4378189" y="2962387"/>
            <a:ext cx="387641" cy="387661"/>
            <a:chOff x="864491" y="1723250"/>
            <a:chExt cx="397866" cy="397887"/>
          </a:xfrm>
        </p:grpSpPr>
        <p:sp>
          <p:nvSpPr>
            <p:cNvPr id="857" name="Google Shape;857;p75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5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5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75"/>
          <p:cNvGrpSpPr/>
          <p:nvPr/>
        </p:nvGrpSpPr>
        <p:grpSpPr>
          <a:xfrm flipH="1">
            <a:off x="7901900" y="3792485"/>
            <a:ext cx="521962" cy="758711"/>
            <a:chOff x="2446425" y="1033300"/>
            <a:chExt cx="1176650" cy="1710350"/>
          </a:xfrm>
        </p:grpSpPr>
        <p:sp>
          <p:nvSpPr>
            <p:cNvPr id="861" name="Google Shape;861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75"/>
          <p:cNvGrpSpPr/>
          <p:nvPr/>
        </p:nvGrpSpPr>
        <p:grpSpPr>
          <a:xfrm flipH="1">
            <a:off x="7096047" y="2165355"/>
            <a:ext cx="719514" cy="785033"/>
            <a:chOff x="5316699" y="4268950"/>
            <a:chExt cx="926731" cy="1011249"/>
          </a:xfrm>
        </p:grpSpPr>
        <p:sp>
          <p:nvSpPr>
            <p:cNvPr id="868" name="Google Shape;868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75"/>
          <p:cNvGrpSpPr/>
          <p:nvPr/>
        </p:nvGrpSpPr>
        <p:grpSpPr>
          <a:xfrm>
            <a:off x="1123835" y="2009402"/>
            <a:ext cx="876317" cy="956035"/>
            <a:chOff x="5316699" y="4268950"/>
            <a:chExt cx="926731" cy="1011249"/>
          </a:xfrm>
        </p:grpSpPr>
        <p:sp>
          <p:nvSpPr>
            <p:cNvPr id="875" name="Google Shape;875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75"/>
          <p:cNvGrpSpPr/>
          <p:nvPr/>
        </p:nvGrpSpPr>
        <p:grpSpPr>
          <a:xfrm>
            <a:off x="7547679" y="372635"/>
            <a:ext cx="876317" cy="956035"/>
            <a:chOff x="5316699" y="4268950"/>
            <a:chExt cx="926731" cy="1011249"/>
          </a:xfrm>
        </p:grpSpPr>
        <p:sp>
          <p:nvSpPr>
            <p:cNvPr id="882" name="Google Shape;882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75"/>
          <p:cNvGrpSpPr/>
          <p:nvPr/>
        </p:nvGrpSpPr>
        <p:grpSpPr>
          <a:xfrm flipH="1">
            <a:off x="719997" y="429030"/>
            <a:ext cx="719514" cy="785033"/>
            <a:chOff x="5316699" y="4268950"/>
            <a:chExt cx="926731" cy="1011249"/>
          </a:xfrm>
        </p:grpSpPr>
        <p:sp>
          <p:nvSpPr>
            <p:cNvPr id="889" name="Google Shape;889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75"/>
          <p:cNvGrpSpPr/>
          <p:nvPr/>
        </p:nvGrpSpPr>
        <p:grpSpPr>
          <a:xfrm>
            <a:off x="719850" y="3792485"/>
            <a:ext cx="521962" cy="758711"/>
            <a:chOff x="2446425" y="1033300"/>
            <a:chExt cx="1176650" cy="1710350"/>
          </a:xfrm>
        </p:grpSpPr>
        <p:sp>
          <p:nvSpPr>
            <p:cNvPr id="896" name="Google Shape;896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7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</a:t>
            </a:r>
            <a:endParaRPr/>
          </a:p>
        </p:txBody>
      </p:sp>
      <p:sp>
        <p:nvSpPr>
          <p:cNvPr id="264" name="Google Shape;264;p32"/>
          <p:cNvSpPr txBox="1"/>
          <p:nvPr>
            <p:ph idx="1" type="subTitle"/>
          </p:nvPr>
        </p:nvSpPr>
        <p:spPr>
          <a:xfrm>
            <a:off x="1114425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265" name="Google Shape;265;p32"/>
          <p:cNvSpPr txBox="1"/>
          <p:nvPr>
            <p:ph idx="2" type="subTitle"/>
          </p:nvPr>
        </p:nvSpPr>
        <p:spPr>
          <a:xfrm>
            <a:off x="5021652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sp>
        <p:nvSpPr>
          <p:cNvPr id="266" name="Google Shape;266;p32"/>
          <p:cNvSpPr txBox="1"/>
          <p:nvPr>
            <p:ph idx="3" type="subTitle"/>
          </p:nvPr>
        </p:nvSpPr>
        <p:spPr>
          <a:xfrm>
            <a:off x="5021675" y="3188900"/>
            <a:ext cx="3007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Only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3.50%</a:t>
            </a:r>
            <a:r>
              <a:rPr lang="en"/>
              <a:t> are fraud !</a:t>
            </a:r>
            <a:endParaRPr/>
          </a:p>
        </p:txBody>
      </p:sp>
      <p:sp>
        <p:nvSpPr>
          <p:cNvPr id="267" name="Google Shape;267;p32"/>
          <p:cNvSpPr txBox="1"/>
          <p:nvPr>
            <p:ph idx="4" type="subTitle"/>
          </p:nvPr>
        </p:nvSpPr>
        <p:spPr>
          <a:xfrm>
            <a:off x="1114450" y="3188900"/>
            <a:ext cx="30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the data, there are not fraud about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96.50% </a:t>
            </a:r>
            <a:endParaRPr b="1" sz="20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2026384" y="1702130"/>
            <a:ext cx="1183922" cy="1183942"/>
            <a:chOff x="2026384" y="1549730"/>
            <a:chExt cx="1183922" cy="1183942"/>
          </a:xfrm>
        </p:grpSpPr>
        <p:sp>
          <p:nvSpPr>
            <p:cNvPr id="269" name="Google Shape;269;p32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32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272" name="Google Shape;272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6" name="Google Shape;276;p32"/>
          <p:cNvGrpSpPr/>
          <p:nvPr/>
        </p:nvGrpSpPr>
        <p:grpSpPr>
          <a:xfrm>
            <a:off x="5933622" y="1702130"/>
            <a:ext cx="1183922" cy="1183942"/>
            <a:chOff x="5933622" y="1549730"/>
            <a:chExt cx="1183922" cy="1183942"/>
          </a:xfrm>
        </p:grpSpPr>
        <p:sp>
          <p:nvSpPr>
            <p:cNvPr id="277" name="Google Shape;277;p32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32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" name="Google Shape;284;p32"/>
          <p:cNvSpPr/>
          <p:nvPr/>
        </p:nvSpPr>
        <p:spPr>
          <a:xfrm>
            <a:off x="6505575" y="19240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graphicFrame>
        <p:nvGraphicFramePr>
          <p:cNvPr id="290" name="Google Shape;290;p33"/>
          <p:cNvGraphicFramePr/>
          <p:nvPr/>
        </p:nvGraphicFramePr>
        <p:xfrm>
          <a:off x="541563" y="11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{B78B050F-24E2-4636-9364-4462664AA397}</a:tableStyleId>
              </a:tblPr>
              <a:tblGrid>
                <a:gridCol w="1887700"/>
                <a:gridCol w="6173175"/>
              </a:tblGrid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Features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Description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TransactionDT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 from a given reference datetime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TransactionAMT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 payment amount in USD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ProductCD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 code, the product for each transaction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Card1 - Card6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Payment card information, such as card type, card category, issue bank, country,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Address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Distance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P_ and (R__) emaildomain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Purchaser and recipient email domain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C1-C14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Counting, such as how many addresses are found to be associated with the payment card, etc. The actual meaning is masked.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D1-D15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Timedelta, such as days between previous transaction,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M1-M9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Match, such as names on card and address,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1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Vxxx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Vesta engineered rich features, including ranking, counting, and other entity relations.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33"/>
          <p:cNvSpPr/>
          <p:nvPr/>
        </p:nvSpPr>
        <p:spPr>
          <a:xfrm>
            <a:off x="167550" y="19814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167550" y="17198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67550" y="23119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167550" y="32615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the data</a:t>
            </a:r>
            <a:endParaRPr/>
          </a:p>
        </p:txBody>
      </p:sp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2226300" y="1967250"/>
            <a:ext cx="1457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301" name="Google Shape;301;p34"/>
          <p:cNvSpPr txBox="1"/>
          <p:nvPr>
            <p:ph idx="2" type="subTitle"/>
          </p:nvPr>
        </p:nvSpPr>
        <p:spPr>
          <a:xfrm>
            <a:off x="5808300" y="1967150"/>
            <a:ext cx="1292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2553687" y="1087914"/>
            <a:ext cx="802936" cy="795254"/>
            <a:chOff x="2026384" y="1549730"/>
            <a:chExt cx="1183922" cy="1183942"/>
          </a:xfrm>
        </p:grpSpPr>
        <p:sp>
          <p:nvSpPr>
            <p:cNvPr id="303" name="Google Shape;303;p34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4"/>
          <p:cNvGrpSpPr/>
          <p:nvPr/>
        </p:nvGrpSpPr>
        <p:grpSpPr>
          <a:xfrm>
            <a:off x="6053181" y="1087913"/>
            <a:ext cx="802936" cy="795254"/>
            <a:chOff x="5933622" y="1549730"/>
            <a:chExt cx="1183922" cy="1183942"/>
          </a:xfrm>
        </p:grpSpPr>
        <p:sp>
          <p:nvSpPr>
            <p:cNvPr id="311" name="Google Shape;311;p34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34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314" name="Google Shape;314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34"/>
          <p:cNvSpPr/>
          <p:nvPr/>
        </p:nvSpPr>
        <p:spPr>
          <a:xfrm>
            <a:off x="6244325" y="13098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100" y="2358050"/>
            <a:ext cx="7041807" cy="26097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D9D9D9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5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7" name="Google Shape;327;p35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8" name="Google Shape;328;p35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9" name="Google Shape;329;p35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1" name="Google Shape;331;p35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2" name="Google Shape;332;p35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5" name="Google Shape;335;p35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5" cy="492574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